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9" r:id="rId12"/>
    <p:sldId id="280" r:id="rId13"/>
  </p:sldIdLst>
  <p:sldSz cx="18288000" cy="10287000"/>
  <p:notesSz cx="6858000" cy="9144000"/>
  <p:embeddedFontLst>
    <p:embeddedFont>
      <p:font typeface="Raleway" pitchFamily="2" charset="0"/>
      <p:regular r:id="rId14"/>
      <p:bold r:id="rId15"/>
      <p:italic r:id="rId16"/>
      <p:boldItalic r:id="rId17"/>
    </p:embeddedFont>
    <p:embeddedFont>
      <p:font typeface="Raleway Bold" charset="0"/>
      <p:regular r:id="rId18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41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BFEA59-C8D4-42E6-9AB7-CD2142DE5BC9}" v="14" dt="2026-02-12T11:36:30.4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37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Withers" userId="080ca73b-3994-48d9-8dae-803263536e80" providerId="ADAL" clId="{54E1CFDD-5F52-498F-927A-5E2EE3235AC3}"/>
    <pc:docChg chg="undo custSel addSld delSld modSld modMainMaster">
      <pc:chgData name="Emma Withers" userId="080ca73b-3994-48d9-8dae-803263536e80" providerId="ADAL" clId="{54E1CFDD-5F52-498F-927A-5E2EE3235AC3}" dt="2026-02-12T11:37:49.630" v="180" actId="12"/>
      <pc:docMkLst>
        <pc:docMk/>
      </pc:docMkLst>
      <pc:sldChg chg="addSp modSp add">
        <pc:chgData name="Emma Withers" userId="080ca73b-3994-48d9-8dae-803263536e80" providerId="ADAL" clId="{54E1CFDD-5F52-498F-927A-5E2EE3235AC3}" dt="2026-02-12T11:30:12.358" v="71" actId="11530"/>
        <pc:sldMkLst>
          <pc:docMk/>
          <pc:sldMk cId="3798849343" sldId="278"/>
        </pc:sldMkLst>
        <pc:spChg chg="mod">
          <ac:chgData name="Emma Withers" userId="080ca73b-3994-48d9-8dae-803263536e80" providerId="ADAL" clId="{54E1CFDD-5F52-498F-927A-5E2EE3235AC3}" dt="2026-02-12T11:30:08.189" v="70" actId="11530"/>
          <ac:spMkLst>
            <pc:docMk/>
            <pc:sldMk cId="3798849343" sldId="278"/>
            <ac:spMk id="6" creationId="{D295A06A-4D27-3B4E-6618-642F6AC5937A}"/>
          </ac:spMkLst>
        </pc:spChg>
        <pc:spChg chg="mod">
          <ac:chgData name="Emma Withers" userId="080ca73b-3994-48d9-8dae-803263536e80" providerId="ADAL" clId="{54E1CFDD-5F52-498F-927A-5E2EE3235AC3}" dt="2026-02-12T11:30:12.358" v="71" actId="11530"/>
          <ac:spMkLst>
            <pc:docMk/>
            <pc:sldMk cId="3798849343" sldId="278"/>
            <ac:spMk id="9" creationId="{7A5EF737-74E1-00E9-62F7-58033E7F2199}"/>
          </ac:spMkLst>
        </pc:spChg>
        <pc:spChg chg="mod">
          <ac:chgData name="Emma Withers" userId="080ca73b-3994-48d9-8dae-803263536e80" providerId="ADAL" clId="{54E1CFDD-5F52-498F-927A-5E2EE3235AC3}" dt="2026-02-05T15:26:44.962" v="69"/>
          <ac:spMkLst>
            <pc:docMk/>
            <pc:sldMk cId="3798849343" sldId="278"/>
            <ac:spMk id="13" creationId="{2344DA20-5454-4E55-4357-5ABC863B663C}"/>
          </ac:spMkLst>
        </pc:spChg>
        <pc:spChg chg="mod">
          <ac:chgData name="Emma Withers" userId="080ca73b-3994-48d9-8dae-803263536e80" providerId="ADAL" clId="{54E1CFDD-5F52-498F-927A-5E2EE3235AC3}" dt="2026-02-05T15:26:44.962" v="69"/>
          <ac:spMkLst>
            <pc:docMk/>
            <pc:sldMk cId="3798849343" sldId="278"/>
            <ac:spMk id="14" creationId="{2AF3456A-CB5F-E06A-02F8-C02F337B1F3D}"/>
          </ac:spMkLst>
        </pc:spChg>
        <pc:spChg chg="mod">
          <ac:chgData name="Emma Withers" userId="080ca73b-3994-48d9-8dae-803263536e80" providerId="ADAL" clId="{54E1CFDD-5F52-498F-927A-5E2EE3235AC3}" dt="2026-02-05T15:26:44.962" v="69"/>
          <ac:spMkLst>
            <pc:docMk/>
            <pc:sldMk cId="3798849343" sldId="278"/>
            <ac:spMk id="15" creationId="{28B8E58B-AE99-7589-32B6-867B4D65301D}"/>
          </ac:spMkLst>
        </pc:spChg>
        <pc:spChg chg="mod">
          <ac:chgData name="Emma Withers" userId="080ca73b-3994-48d9-8dae-803263536e80" providerId="ADAL" clId="{54E1CFDD-5F52-498F-927A-5E2EE3235AC3}" dt="2026-02-05T15:26:44.962" v="69"/>
          <ac:spMkLst>
            <pc:docMk/>
            <pc:sldMk cId="3798849343" sldId="278"/>
            <ac:spMk id="16" creationId="{1AEF61A1-3466-93FC-2F60-D567351D4258}"/>
          </ac:spMkLst>
        </pc:spChg>
        <pc:spChg chg="mod">
          <ac:chgData name="Emma Withers" userId="080ca73b-3994-48d9-8dae-803263536e80" providerId="ADAL" clId="{54E1CFDD-5F52-498F-927A-5E2EE3235AC3}" dt="2026-02-05T15:26:44.962" v="69"/>
          <ac:spMkLst>
            <pc:docMk/>
            <pc:sldMk cId="3798849343" sldId="278"/>
            <ac:spMk id="17" creationId="{6B7E07A5-8229-8100-6420-8047D35B1620}"/>
          </ac:spMkLst>
        </pc:spChg>
        <pc:spChg chg="mod">
          <ac:chgData name="Emma Withers" userId="080ca73b-3994-48d9-8dae-803263536e80" providerId="ADAL" clId="{54E1CFDD-5F52-498F-927A-5E2EE3235AC3}" dt="2026-02-05T15:26:44.962" v="69"/>
          <ac:spMkLst>
            <pc:docMk/>
            <pc:sldMk cId="3798849343" sldId="278"/>
            <ac:spMk id="18" creationId="{4D37229B-D554-B603-7680-3B412A51597A}"/>
          </ac:spMkLst>
        </pc:spChg>
        <pc:spChg chg="mod">
          <ac:chgData name="Emma Withers" userId="080ca73b-3994-48d9-8dae-803263536e80" providerId="ADAL" clId="{54E1CFDD-5F52-498F-927A-5E2EE3235AC3}" dt="2026-02-05T15:26:44.962" v="69"/>
          <ac:spMkLst>
            <pc:docMk/>
            <pc:sldMk cId="3798849343" sldId="278"/>
            <ac:spMk id="19" creationId="{8483B051-2880-F187-09E9-D87B134178E4}"/>
          </ac:spMkLst>
        </pc:spChg>
        <pc:spChg chg="mod">
          <ac:chgData name="Emma Withers" userId="080ca73b-3994-48d9-8dae-803263536e80" providerId="ADAL" clId="{54E1CFDD-5F52-498F-927A-5E2EE3235AC3}" dt="2026-02-05T15:26:44.962" v="69"/>
          <ac:spMkLst>
            <pc:docMk/>
            <pc:sldMk cId="3798849343" sldId="278"/>
            <ac:spMk id="20" creationId="{C1175CB0-8679-C1F1-2437-3E49BD9A01ED}"/>
          </ac:spMkLst>
        </pc:spChg>
        <pc:grpChg chg="mod">
          <ac:chgData name="Emma Withers" userId="080ca73b-3994-48d9-8dae-803263536e80" providerId="ADAL" clId="{54E1CFDD-5F52-498F-927A-5E2EE3235AC3}" dt="2026-02-05T15:26:44.962" v="69"/>
          <ac:grpSpMkLst>
            <pc:docMk/>
            <pc:sldMk cId="3798849343" sldId="278"/>
            <ac:grpSpMk id="4" creationId="{2BAFC26E-9E6A-866D-16D7-DD4D7F128CE5}"/>
          </ac:grpSpMkLst>
        </pc:grpChg>
        <pc:grpChg chg="mod">
          <ac:chgData name="Emma Withers" userId="080ca73b-3994-48d9-8dae-803263536e80" providerId="ADAL" clId="{54E1CFDD-5F52-498F-927A-5E2EE3235AC3}" dt="2026-02-05T15:26:44.962" v="69"/>
          <ac:grpSpMkLst>
            <pc:docMk/>
            <pc:sldMk cId="3798849343" sldId="278"/>
            <ac:grpSpMk id="12" creationId="{309A2301-17EC-E99E-E767-4D9B23A5963F}"/>
          </ac:grpSpMkLst>
        </pc:grpChg>
      </pc:sldChg>
      <pc:sldChg chg="addSp delSp modSp add mod">
        <pc:chgData name="Emma Withers" userId="080ca73b-3994-48d9-8dae-803263536e80" providerId="ADAL" clId="{54E1CFDD-5F52-498F-927A-5E2EE3235AC3}" dt="2026-02-12T11:37:49.630" v="180" actId="12"/>
        <pc:sldMkLst>
          <pc:docMk/>
          <pc:sldMk cId="747053871" sldId="279"/>
        </pc:sldMkLst>
        <pc:spChg chg="mod">
          <ac:chgData name="Emma Withers" userId="080ca73b-3994-48d9-8dae-803263536e80" providerId="ADAL" clId="{54E1CFDD-5F52-498F-927A-5E2EE3235AC3}" dt="2026-02-12T11:33:46.967" v="104" actId="1076"/>
          <ac:spMkLst>
            <pc:docMk/>
            <pc:sldMk cId="747053871" sldId="279"/>
            <ac:spMk id="2" creationId="{6B9BF1E7-63DE-7DF7-0663-3ABAD18CBA6D}"/>
          </ac:spMkLst>
        </pc:spChg>
        <pc:spChg chg="del">
          <ac:chgData name="Emma Withers" userId="080ca73b-3994-48d9-8dae-803263536e80" providerId="ADAL" clId="{54E1CFDD-5F52-498F-927A-5E2EE3235AC3}" dt="2026-02-12T11:33:43.700" v="103" actId="478"/>
          <ac:spMkLst>
            <pc:docMk/>
            <pc:sldMk cId="747053871" sldId="279"/>
            <ac:spMk id="3" creationId="{E5AAAFC8-9BE7-3442-30E7-38FBD08B1713}"/>
          </ac:spMkLst>
        </pc:spChg>
        <pc:spChg chg="add mod">
          <ac:chgData name="Emma Withers" userId="080ca73b-3994-48d9-8dae-803263536e80" providerId="ADAL" clId="{54E1CFDD-5F52-498F-927A-5E2EE3235AC3}" dt="2026-02-12T11:37:37.213" v="179" actId="2711"/>
          <ac:spMkLst>
            <pc:docMk/>
            <pc:sldMk cId="747053871" sldId="279"/>
            <ac:spMk id="5" creationId="{64DCD6B7-6360-BD57-A364-6A837923EDE1}"/>
          </ac:spMkLst>
        </pc:spChg>
        <pc:spChg chg="add mod">
          <ac:chgData name="Emma Withers" userId="080ca73b-3994-48d9-8dae-803263536e80" providerId="ADAL" clId="{54E1CFDD-5F52-498F-927A-5E2EE3235AC3}" dt="2026-02-12T11:37:49.630" v="180" actId="12"/>
          <ac:spMkLst>
            <pc:docMk/>
            <pc:sldMk cId="747053871" sldId="279"/>
            <ac:spMk id="6" creationId="{8F70EBCB-76C3-BB31-B7E6-3D17165F6CDD}"/>
          </ac:spMkLst>
        </pc:spChg>
        <pc:spChg chg="mod">
          <ac:chgData name="Emma Withers" userId="080ca73b-3994-48d9-8dae-803263536e80" providerId="ADAL" clId="{54E1CFDD-5F52-498F-927A-5E2EE3235AC3}" dt="2026-02-12T11:32:52.626" v="84" actId="14100"/>
          <ac:spMkLst>
            <pc:docMk/>
            <pc:sldMk cId="747053871" sldId="279"/>
            <ac:spMk id="13" creationId="{5E02D964-B1D3-D633-A36C-44A96CC6C9A4}"/>
          </ac:spMkLst>
        </pc:spChg>
        <pc:spChg chg="mod ord">
          <ac:chgData name="Emma Withers" userId="080ca73b-3994-48d9-8dae-803263536e80" providerId="ADAL" clId="{54E1CFDD-5F52-498F-927A-5E2EE3235AC3}" dt="2026-02-12T11:32:47.574" v="83" actId="167"/>
          <ac:spMkLst>
            <pc:docMk/>
            <pc:sldMk cId="747053871" sldId="279"/>
            <ac:spMk id="26" creationId="{7DD68819-0055-7150-ACC1-E5778A74D1AA}"/>
          </ac:spMkLst>
        </pc:spChg>
        <pc:spChg chg="del">
          <ac:chgData name="Emma Withers" userId="080ca73b-3994-48d9-8dae-803263536e80" providerId="ADAL" clId="{54E1CFDD-5F52-498F-927A-5E2EE3235AC3}" dt="2026-02-12T11:32:55.633" v="85" actId="478"/>
          <ac:spMkLst>
            <pc:docMk/>
            <pc:sldMk cId="747053871" sldId="279"/>
            <ac:spMk id="27" creationId="{7AD32955-D789-B9E9-13E8-D5191FA8E443}"/>
          </ac:spMkLst>
        </pc:spChg>
      </pc:sldChg>
      <pc:sldChg chg="addSp modSp add mod">
        <pc:chgData name="Emma Withers" userId="080ca73b-3994-48d9-8dae-803263536e80" providerId="ADAL" clId="{54E1CFDD-5F52-498F-927A-5E2EE3235AC3}" dt="2026-02-12T11:37:22.344" v="178" actId="120"/>
        <pc:sldMkLst>
          <pc:docMk/>
          <pc:sldMk cId="2815727176" sldId="280"/>
        </pc:sldMkLst>
        <pc:spChg chg="mod">
          <ac:chgData name="Emma Withers" userId="080ca73b-3994-48d9-8dae-803263536e80" providerId="ADAL" clId="{54E1CFDD-5F52-498F-927A-5E2EE3235AC3}" dt="2026-02-12T11:36:58.390" v="176" actId="20577"/>
          <ac:spMkLst>
            <pc:docMk/>
            <pc:sldMk cId="2815727176" sldId="280"/>
            <ac:spMk id="5" creationId="{ABACE0D1-1DD6-D955-63CE-760A1F4D7D84}"/>
          </ac:spMkLst>
        </pc:spChg>
        <pc:spChg chg="mod">
          <ac:chgData name="Emma Withers" userId="080ca73b-3994-48d9-8dae-803263536e80" providerId="ADAL" clId="{54E1CFDD-5F52-498F-927A-5E2EE3235AC3}" dt="2026-02-12T11:37:22.344" v="178" actId="120"/>
          <ac:spMkLst>
            <pc:docMk/>
            <pc:sldMk cId="2815727176" sldId="280"/>
            <ac:spMk id="10" creationId="{CD77806F-F11D-0808-02F6-6446150F9811}"/>
          </ac:spMkLst>
        </pc:spChg>
        <pc:picChg chg="add mod">
          <ac:chgData name="Emma Withers" userId="080ca73b-3994-48d9-8dae-803263536e80" providerId="ADAL" clId="{54E1CFDD-5F52-498F-927A-5E2EE3235AC3}" dt="2026-02-12T11:36:32.208" v="141" actId="1076"/>
          <ac:picMkLst>
            <pc:docMk/>
            <pc:sldMk cId="2815727176" sldId="280"/>
            <ac:picMk id="22" creationId="{DA7B54FA-9513-FA06-983A-C6F644A60012}"/>
          </ac:picMkLst>
        </pc:picChg>
        <pc:picChg chg="add mod">
          <ac:chgData name="Emma Withers" userId="080ca73b-3994-48d9-8dae-803263536e80" providerId="ADAL" clId="{54E1CFDD-5F52-498F-927A-5E2EE3235AC3}" dt="2026-02-12T11:37:16.073" v="177" actId="1076"/>
          <ac:picMkLst>
            <pc:docMk/>
            <pc:sldMk cId="2815727176" sldId="280"/>
            <ac:picMk id="23" creationId="{88D79DED-9632-7BAC-4705-995008057ABA}"/>
          </ac:picMkLst>
        </pc:picChg>
        <pc:picChg chg="add mod">
          <ac:chgData name="Emma Withers" userId="080ca73b-3994-48d9-8dae-803263536e80" providerId="ADAL" clId="{54E1CFDD-5F52-498F-927A-5E2EE3235AC3}" dt="2026-02-12T11:36:36.485" v="142" actId="1076"/>
          <ac:picMkLst>
            <pc:docMk/>
            <pc:sldMk cId="2815727176" sldId="280"/>
            <ac:picMk id="24" creationId="{1784A2CA-8ACB-0921-BF62-C25D13746F6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bc.co.uk/future/article/20240704-the-wetlandscleaning-up-the-uks-sewage-pollution" TargetMode="External"/><Relationship Id="rId3" Type="http://schemas.openxmlformats.org/officeDocument/2006/relationships/image" Target="../media/image4.svg"/><Relationship Id="rId7" Type="http://schemas.openxmlformats.org/officeDocument/2006/relationships/hyperlink" Target="https://www.dailymail.co.uk/news/article-1170187/Theriver-bubble-bath-Mountain-foam-floats-downstream-suspected-chemical-spillsoap-factory.htm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bbc.co.uk/news/articles/ckgn81v485vo" TargetMode="External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hyperlink" Target="https://www.mirror.co.uk/news/uk-news/british-riversfilled-almost-34000-3405316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C8240FED-B774-9B65-D10A-E4164C433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4089305" y="0"/>
            <a:ext cx="4198695" cy="4198695"/>
            <a:chOff x="0" y="0"/>
            <a:chExt cx="5598260" cy="559826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5598260" cy="5598260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740979" y="755194"/>
              <a:ext cx="4087873" cy="4087873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843456" y="857671"/>
              <a:ext cx="3882919" cy="3882919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617033" y="2133881"/>
              <a:ext cx="4364194" cy="2475688"/>
            </a:xfrm>
            <a:custGeom>
              <a:avLst/>
              <a:gdLst/>
              <a:ahLst/>
              <a:cxnLst/>
              <a:rect l="l" t="t" r="r" b="b"/>
              <a:pathLst>
                <a:path w="4364194" h="2475688">
                  <a:moveTo>
                    <a:pt x="0" y="0"/>
                  </a:moveTo>
                  <a:lnTo>
                    <a:pt x="4364194" y="0"/>
                  </a:lnTo>
                  <a:lnTo>
                    <a:pt x="4364194" y="2475688"/>
                  </a:lnTo>
                  <a:lnTo>
                    <a:pt x="0" y="2475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469320" y="1810372"/>
              <a:ext cx="2659620" cy="1987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48"/>
                </a:lnSpc>
              </a:pPr>
              <a:r>
                <a:rPr lang="en-US" sz="5041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5848"/>
                </a:lnSpc>
              </a:pPr>
              <a:r>
                <a:rPr lang="en-US" sz="5041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290593" y="4992839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3">
              <a:alphaModFix amt="5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AutoShape 25"/>
          <p:cNvSpPr/>
          <p:nvPr/>
        </p:nvSpPr>
        <p:spPr>
          <a:xfrm>
            <a:off x="668051" y="3587420"/>
            <a:ext cx="10946436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6" name="TextBox 26"/>
          <p:cNvSpPr txBox="1"/>
          <p:nvPr/>
        </p:nvSpPr>
        <p:spPr>
          <a:xfrm>
            <a:off x="668050" y="1916470"/>
            <a:ext cx="9237949" cy="1670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797"/>
              </a:lnSpc>
              <a:spcBef>
                <a:spcPct val="0"/>
              </a:spcBef>
            </a:pPr>
            <a:r>
              <a:rPr lang="en-US" sz="9855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RIVER HEALTH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68050" y="3718877"/>
            <a:ext cx="6266149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WORKSHOP SLIDES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3885720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668051" y="337101"/>
            <a:ext cx="3885720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ACTIVITY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68051" y="2426125"/>
            <a:ext cx="8219625" cy="1731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Its time for you to protect your river...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FFF28-2622-D80B-E68D-48420E4D7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6">
            <a:extLst>
              <a:ext uri="{FF2B5EF4-FFF2-40B4-BE49-F238E27FC236}">
                <a16:creationId xmlns:a16="http://schemas.microsoft.com/office/drawing/2014/main" id="{7DD68819-0055-7150-ACC1-E5778A74D1AA}"/>
              </a:ext>
            </a:extLst>
          </p:cNvPr>
          <p:cNvSpPr txBox="1"/>
          <p:nvPr/>
        </p:nvSpPr>
        <p:spPr>
          <a:xfrm>
            <a:off x="668050" y="337101"/>
            <a:ext cx="6037549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STRETCH ACTIVITY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6B9BF1E7-63DE-7DF7-0663-3ABAD18CBA6D}"/>
              </a:ext>
            </a:extLst>
          </p:cNvPr>
          <p:cNvSpPr/>
          <p:nvPr/>
        </p:nvSpPr>
        <p:spPr>
          <a:xfrm>
            <a:off x="13563600" y="6618769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5E02D964-B1D3-D633-A36C-44A96CC6C9A4}"/>
              </a:ext>
            </a:extLst>
          </p:cNvPr>
          <p:cNvSpPr/>
          <p:nvPr/>
        </p:nvSpPr>
        <p:spPr>
          <a:xfrm flipV="1">
            <a:off x="668050" y="1162712"/>
            <a:ext cx="6113749" cy="29252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8E968E4A-88E8-3234-D971-D0C0506BCD32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04B75F75-CD97-DA9C-2D18-44261DB5CAE2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42849C82-9318-5345-492B-DC309664282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27E2CB28-2501-EF7B-1D8E-6E4DB4B2448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DEBA14FC-FF28-4B48-1D83-191007E3C475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FCEB5B3D-F5A4-C79A-9AD1-820EC7C90D0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B9770CB8-836D-8C81-AAA9-DB2A316ECB7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FDE66945-AF6E-56D4-3764-ADD7473C2DFA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70CAB18E-F87D-0DCA-B6AA-6B3A5666C8B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EA1CDA18-8AF2-EFF6-EBA8-CCC1E334EA6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4544103F-E645-5796-C3A8-4F64C7A39E54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DE371F52-A42B-C46B-1971-4F2D6CD2B283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4DCD6B7-6360-BD57-A364-6A837923EDE1}"/>
              </a:ext>
            </a:extLst>
          </p:cNvPr>
          <p:cNvSpPr txBox="1"/>
          <p:nvPr/>
        </p:nvSpPr>
        <p:spPr>
          <a:xfrm>
            <a:off x="642649" y="1658696"/>
            <a:ext cx="1711663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800" b="0" i="0" u="none" strike="noStrike" baseline="0" dirty="0">
                <a:latin typeface="Raleway" pitchFamily="2" charset="0"/>
              </a:rPr>
              <a:t>Group 1- </a:t>
            </a:r>
            <a:r>
              <a:rPr lang="en-GB" sz="2800" b="1" i="0" u="none" strike="noStrike" baseline="0" dirty="0">
                <a:latin typeface="Raleway" pitchFamily="2" charset="0"/>
              </a:rPr>
              <a:t>Fly Tipping: </a:t>
            </a:r>
            <a:r>
              <a:rPr lang="en-GB" sz="2800" b="0" i="0" u="none" strike="noStrike" baseline="0" dirty="0">
                <a:latin typeface="Raleway" pitchFamily="2" charset="0"/>
                <a:hlinkClick r:id="rId6"/>
              </a:rPr>
              <a:t>https://www.bbc.co.uk/news/articles/ckgn81v485vo</a:t>
            </a:r>
            <a:endParaRPr lang="en-GB" sz="2800" b="0" i="0" u="none" strike="noStrike" baseline="0" dirty="0">
              <a:latin typeface="Raleway" pitchFamily="2" charset="0"/>
            </a:endParaRPr>
          </a:p>
          <a:p>
            <a:pPr algn="l"/>
            <a:endParaRPr lang="en-GB" sz="2800" b="0" i="0" u="none" strike="noStrike" baseline="0" dirty="0">
              <a:latin typeface="Raleway" pitchFamily="2" charset="0"/>
            </a:endParaRPr>
          </a:p>
          <a:p>
            <a:pPr algn="l"/>
            <a:r>
              <a:rPr lang="en-GB" sz="2800" b="0" i="0" u="none" strike="noStrike" baseline="0" dirty="0">
                <a:latin typeface="Raleway" pitchFamily="2" charset="0"/>
              </a:rPr>
              <a:t>Group 2 - </a:t>
            </a:r>
            <a:r>
              <a:rPr lang="en-GB" sz="2800" b="1" i="0" u="none" strike="noStrike" baseline="0" dirty="0">
                <a:latin typeface="Raleway" pitchFamily="2" charset="0"/>
              </a:rPr>
              <a:t>Chemical Spill</a:t>
            </a:r>
            <a:r>
              <a:rPr lang="en-GB" sz="2800" b="0" i="0" u="none" strike="noStrike" baseline="0" dirty="0">
                <a:latin typeface="Raleway" pitchFamily="2" charset="0"/>
              </a:rPr>
              <a:t>: </a:t>
            </a:r>
            <a:r>
              <a:rPr lang="en-GB" sz="2800" b="0" i="0" u="none" strike="noStrike" baseline="0" dirty="0">
                <a:latin typeface="Raleway" pitchFamily="2" charset="0"/>
                <a:hlinkClick r:id="rId7"/>
              </a:rPr>
              <a:t>https://www.dailymail.co.uk/news/article-1170187/Theriver-bubble-bath-Mountain-foam-floats-downstream-suspected-chemical-spillsoap-factory.html</a:t>
            </a:r>
            <a:endParaRPr lang="en-GB" sz="2800" b="0" i="0" u="none" strike="noStrike" baseline="0" dirty="0">
              <a:latin typeface="Raleway" pitchFamily="2" charset="0"/>
            </a:endParaRPr>
          </a:p>
          <a:p>
            <a:pPr algn="l"/>
            <a:endParaRPr lang="en-GB" sz="2800" b="0" i="0" u="none" strike="noStrike" baseline="0" dirty="0">
              <a:latin typeface="Raleway" pitchFamily="2" charset="0"/>
            </a:endParaRPr>
          </a:p>
          <a:p>
            <a:pPr algn="l"/>
            <a:r>
              <a:rPr lang="en-GB" sz="2800" b="0" i="0" u="none" strike="noStrike" baseline="0" dirty="0">
                <a:latin typeface="Raleway" pitchFamily="2" charset="0"/>
              </a:rPr>
              <a:t>Group 3 - </a:t>
            </a:r>
            <a:r>
              <a:rPr lang="en-GB" sz="2800" b="1" i="0" u="none" strike="noStrike" baseline="0" dirty="0">
                <a:latin typeface="Raleway" pitchFamily="2" charset="0"/>
              </a:rPr>
              <a:t>Sewage</a:t>
            </a:r>
            <a:r>
              <a:rPr lang="en-GB" sz="2800" b="0" i="0" u="none" strike="noStrike" baseline="0" dirty="0">
                <a:latin typeface="Raleway" pitchFamily="2" charset="0"/>
              </a:rPr>
              <a:t>: </a:t>
            </a:r>
            <a:r>
              <a:rPr lang="en-GB" sz="2800" b="0" i="0" u="none" strike="noStrike" baseline="0" dirty="0">
                <a:latin typeface="Raleway" pitchFamily="2" charset="0"/>
                <a:hlinkClick r:id="rId8"/>
              </a:rPr>
              <a:t>https://www.bbc.co.uk/future/article/20240704-the-wetlandscleaning-up-the-uks-sewage-pollution</a:t>
            </a:r>
            <a:endParaRPr lang="en-GB" sz="2800" b="0" i="0" u="none" strike="noStrike" baseline="0" dirty="0">
              <a:latin typeface="Raleway" pitchFamily="2" charset="0"/>
            </a:endParaRPr>
          </a:p>
          <a:p>
            <a:pPr algn="l"/>
            <a:endParaRPr lang="en-GB" sz="2800" b="0" i="0" u="none" strike="noStrike" baseline="0" dirty="0">
              <a:latin typeface="Raleway" pitchFamily="2" charset="0"/>
            </a:endParaRPr>
          </a:p>
          <a:p>
            <a:pPr algn="l"/>
            <a:r>
              <a:rPr lang="en-GB" sz="2800" b="0" i="0" u="none" strike="noStrike" baseline="0" dirty="0">
                <a:latin typeface="Raleway" pitchFamily="2" charset="0"/>
              </a:rPr>
              <a:t>Group 4 - </a:t>
            </a:r>
            <a:r>
              <a:rPr lang="en-GB" sz="2800" b="1" i="0" u="none" strike="noStrike" baseline="0" dirty="0">
                <a:latin typeface="Raleway" pitchFamily="2" charset="0"/>
              </a:rPr>
              <a:t>Agriculture</a:t>
            </a:r>
            <a:r>
              <a:rPr lang="en-GB" sz="2800" b="0" i="0" u="none" strike="noStrike" baseline="0" dirty="0">
                <a:latin typeface="Raleway" pitchFamily="2" charset="0"/>
              </a:rPr>
              <a:t>: </a:t>
            </a:r>
            <a:r>
              <a:rPr lang="en-GB" sz="2800" b="0" i="0" u="none" strike="noStrike" baseline="0" dirty="0">
                <a:latin typeface="Raleway" pitchFamily="2" charset="0"/>
                <a:hlinkClick r:id="rId9"/>
              </a:rPr>
              <a:t>https://www.mirror.co.uk/news/uk-news/british-riversfilled-almost-34000-34053164</a:t>
            </a:r>
            <a:endParaRPr lang="en-GB" sz="2800" dirty="0">
              <a:latin typeface="Raleway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70EBCB-76C3-BB31-B7E6-3D17165F6CDD}"/>
              </a:ext>
            </a:extLst>
          </p:cNvPr>
          <p:cNvSpPr txBox="1"/>
          <p:nvPr/>
        </p:nvSpPr>
        <p:spPr>
          <a:xfrm>
            <a:off x="668050" y="6263001"/>
            <a:ext cx="173062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800" dirty="0">
                <a:latin typeface="Raleway" pitchFamily="2" charset="0"/>
              </a:rPr>
              <a:t>What impact does the incident have on the river’s health? Think water quality and wildlife.</a:t>
            </a:r>
          </a:p>
          <a:p>
            <a:pPr marL="514350" indent="-514350">
              <a:buFont typeface="+mj-lt"/>
              <a:buAutoNum type="arabicPeriod"/>
            </a:pPr>
            <a:endParaRPr lang="en-GB" sz="2800" dirty="0">
              <a:latin typeface="Raleway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800" dirty="0">
                <a:latin typeface="Raleway" pitchFamily="2" charset="0"/>
              </a:rPr>
              <a:t>How could this incident have been prevented?</a:t>
            </a:r>
          </a:p>
          <a:p>
            <a:pPr marL="514350" indent="-514350">
              <a:buFont typeface="+mj-lt"/>
              <a:buAutoNum type="arabicPeriod"/>
            </a:pPr>
            <a:endParaRPr lang="en-GB" sz="2800" dirty="0">
              <a:latin typeface="Raleway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800" dirty="0">
                <a:latin typeface="Raleway" pitchFamily="2" charset="0"/>
              </a:rPr>
              <a:t>Who is responsible for preventing this from happening again?</a:t>
            </a:r>
          </a:p>
        </p:txBody>
      </p:sp>
    </p:spTree>
    <p:extLst>
      <p:ext uri="{BB962C8B-B14F-4D97-AF65-F5344CB8AC3E}">
        <p14:creationId xmlns:p14="http://schemas.microsoft.com/office/powerpoint/2010/main" val="747053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04720-B5FD-BDDB-19AF-96F39B36C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92113E9-38B9-AE3E-685C-EE836CFBDA4E}"/>
              </a:ext>
            </a:extLst>
          </p:cNvPr>
          <p:cNvSpPr/>
          <p:nvPr/>
        </p:nvSpPr>
        <p:spPr>
          <a:xfrm>
            <a:off x="1714500" y="2324100"/>
            <a:ext cx="14859000" cy="4419600"/>
          </a:xfrm>
          <a:prstGeom prst="roundRect">
            <a:avLst/>
          </a:prstGeom>
          <a:solidFill>
            <a:srgbClr val="0C4154"/>
          </a:solidFill>
          <a:ln>
            <a:solidFill>
              <a:srgbClr val="0C41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C4154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1CDCD6-5A6A-6AF4-B63F-517B8275D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9B21753D-33BA-6B83-0184-FD6721613E9C}"/>
              </a:ext>
            </a:extLst>
          </p:cNvPr>
          <p:cNvSpPr/>
          <p:nvPr/>
        </p:nvSpPr>
        <p:spPr>
          <a:xfrm>
            <a:off x="13942393" y="3324992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7973942D-01B5-1359-DE0A-190700DE7A04}"/>
              </a:ext>
            </a:extLst>
          </p:cNvPr>
          <p:cNvSpPr/>
          <p:nvPr/>
        </p:nvSpPr>
        <p:spPr>
          <a:xfrm flipH="1" flipV="1">
            <a:off x="88146" y="4992839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5DD33F-2634-1D62-FF69-C269E009B7D2}"/>
              </a:ext>
            </a:extLst>
          </p:cNvPr>
          <p:cNvSpPr/>
          <p:nvPr/>
        </p:nvSpPr>
        <p:spPr>
          <a:xfrm>
            <a:off x="2187517" y="2860977"/>
            <a:ext cx="13966883" cy="333569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C415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ACE0D1-1DD6-D955-63CE-760A1F4D7D84}"/>
              </a:ext>
            </a:extLst>
          </p:cNvPr>
          <p:cNvSpPr txBox="1"/>
          <p:nvPr/>
        </p:nvSpPr>
        <p:spPr>
          <a:xfrm>
            <a:off x="2438400" y="3324992"/>
            <a:ext cx="13335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Raleway" pitchFamily="2" charset="0"/>
              </a:rPr>
              <a:t>Visually identify types of water pollution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latin typeface="Raleway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Raleway" pitchFamily="2" charset="0"/>
              </a:rPr>
              <a:t>Understand where different pollutions come from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latin typeface="Raleway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Raleway" pitchFamily="2" charset="0"/>
              </a:rPr>
              <a:t>Identify prevention methods to protect a rivers’ health</a:t>
            </a:r>
          </a:p>
        </p:txBody>
      </p:sp>
      <p:sp>
        <p:nvSpPr>
          <p:cNvPr id="10" name="TextBox 27">
            <a:extLst>
              <a:ext uri="{FF2B5EF4-FFF2-40B4-BE49-F238E27FC236}">
                <a16:creationId xmlns:a16="http://schemas.microsoft.com/office/drawing/2014/main" id="{CD77806F-F11D-0808-02F6-6446150F9811}"/>
              </a:ext>
            </a:extLst>
          </p:cNvPr>
          <p:cNvSpPr txBox="1"/>
          <p:nvPr/>
        </p:nvSpPr>
        <p:spPr>
          <a:xfrm>
            <a:off x="1524000" y="1406712"/>
            <a:ext cx="12819349" cy="852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GB" sz="5400" b="1" dirty="0"/>
              <a:t>Now we can…</a:t>
            </a: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09CE139E-C17F-0388-DEF9-68C001E1F2B6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4" name="Group 13">
              <a:extLst>
                <a:ext uri="{FF2B5EF4-FFF2-40B4-BE49-F238E27FC236}">
                  <a16:creationId xmlns:a16="http://schemas.microsoft.com/office/drawing/2014/main" id="{03B2DB1C-F3F3-75D4-B4EE-157692CF0130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C8716985-D7EC-7F83-3C98-8C438B97B22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15">
                <a:extLst>
                  <a:ext uri="{FF2B5EF4-FFF2-40B4-BE49-F238E27FC236}">
                    <a16:creationId xmlns:a16="http://schemas.microsoft.com/office/drawing/2014/main" id="{2EAA6B17-E17C-0D06-3151-6A3E7553B53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EF1FF4FB-9DDE-FEEB-598D-CF1D0CA2411B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E034DD8D-47F6-4EF3-AB56-9B830FA8218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C658D487-D9A7-2B34-8238-0145A1E343E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2" name="Group 19">
              <a:extLst>
                <a:ext uri="{FF2B5EF4-FFF2-40B4-BE49-F238E27FC236}">
                  <a16:creationId xmlns:a16="http://schemas.microsoft.com/office/drawing/2014/main" id="{27141F38-28EF-3A48-1760-2CBC0C212811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5" name="Freeform 20">
                <a:extLst>
                  <a:ext uri="{FF2B5EF4-FFF2-40B4-BE49-F238E27FC236}">
                    <a16:creationId xmlns:a16="http://schemas.microsoft.com/office/drawing/2014/main" id="{8676523B-125F-927D-55DB-2F04D7EA653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21">
                <a:extLst>
                  <a:ext uri="{FF2B5EF4-FFF2-40B4-BE49-F238E27FC236}">
                    <a16:creationId xmlns:a16="http://schemas.microsoft.com/office/drawing/2014/main" id="{D63313B4-FE3A-9B72-3957-47D595F276C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3" name="Freeform 22">
              <a:extLst>
                <a:ext uri="{FF2B5EF4-FFF2-40B4-BE49-F238E27FC236}">
                  <a16:creationId xmlns:a16="http://schemas.microsoft.com/office/drawing/2014/main" id="{44081A9C-F414-3A40-5EE2-6A9438F9610D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23">
              <a:extLst>
                <a:ext uri="{FF2B5EF4-FFF2-40B4-BE49-F238E27FC236}">
                  <a16:creationId xmlns:a16="http://schemas.microsoft.com/office/drawing/2014/main" id="{B2FFF3E3-35E9-252D-47C9-6E63FDADABF8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pic>
        <p:nvPicPr>
          <p:cNvPr id="22" name="Graphic 21" descr="Tick with solid fill">
            <a:extLst>
              <a:ext uri="{FF2B5EF4-FFF2-40B4-BE49-F238E27FC236}">
                <a16:creationId xmlns:a16="http://schemas.microsoft.com/office/drawing/2014/main" id="{DA7B54FA-9513-FA06-983A-C6F644A600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214079" y="4992839"/>
            <a:ext cx="914400" cy="914400"/>
          </a:xfrm>
          <a:prstGeom prst="rect">
            <a:avLst/>
          </a:prstGeom>
        </p:spPr>
      </p:pic>
      <p:pic>
        <p:nvPicPr>
          <p:cNvPr id="23" name="Graphic 22" descr="Tick with solid fill">
            <a:extLst>
              <a:ext uri="{FF2B5EF4-FFF2-40B4-BE49-F238E27FC236}">
                <a16:creationId xmlns:a16="http://schemas.microsoft.com/office/drawing/2014/main" id="{88D79DED-9632-7BAC-4705-995008057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91800" y="3007858"/>
            <a:ext cx="914400" cy="914400"/>
          </a:xfrm>
          <a:prstGeom prst="rect">
            <a:avLst/>
          </a:prstGeom>
        </p:spPr>
      </p:pic>
      <p:pic>
        <p:nvPicPr>
          <p:cNvPr id="24" name="Graphic 23" descr="Tick with solid fill">
            <a:extLst>
              <a:ext uri="{FF2B5EF4-FFF2-40B4-BE49-F238E27FC236}">
                <a16:creationId xmlns:a16="http://schemas.microsoft.com/office/drawing/2014/main" id="{1784A2CA-8ACB-0921-BF62-C25D13746F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45352" y="404592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27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295A06A-4D27-3B4E-6618-642F6AC5937A}"/>
              </a:ext>
            </a:extLst>
          </p:cNvPr>
          <p:cNvSpPr/>
          <p:nvPr/>
        </p:nvSpPr>
        <p:spPr>
          <a:xfrm>
            <a:off x="1714500" y="2324100"/>
            <a:ext cx="14859000" cy="4419600"/>
          </a:xfrm>
          <a:prstGeom prst="roundRect">
            <a:avLst/>
          </a:prstGeom>
          <a:solidFill>
            <a:srgbClr val="0C4154"/>
          </a:solidFill>
          <a:ln>
            <a:solidFill>
              <a:srgbClr val="0C41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C4154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EE2D60-FB15-BDD5-7D1A-1CBEE637E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B9A1CC96-AF53-D98D-8C33-5B6C910E8428}"/>
              </a:ext>
            </a:extLst>
          </p:cNvPr>
          <p:cNvSpPr/>
          <p:nvPr/>
        </p:nvSpPr>
        <p:spPr>
          <a:xfrm>
            <a:off x="13942393" y="3324992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DEDB5DFE-7C6A-0274-9BDE-CF5239F569DA}"/>
              </a:ext>
            </a:extLst>
          </p:cNvPr>
          <p:cNvSpPr/>
          <p:nvPr/>
        </p:nvSpPr>
        <p:spPr>
          <a:xfrm flipH="1" flipV="1">
            <a:off x="88146" y="4992839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A5EF737-74E1-00E9-62F7-58033E7F2199}"/>
              </a:ext>
            </a:extLst>
          </p:cNvPr>
          <p:cNvSpPr/>
          <p:nvPr/>
        </p:nvSpPr>
        <p:spPr>
          <a:xfrm>
            <a:off x="2187517" y="2860977"/>
            <a:ext cx="13966883" cy="333569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C415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2F8E02-A00F-F821-CE4F-B83D1D1C9FAC}"/>
              </a:ext>
            </a:extLst>
          </p:cNvPr>
          <p:cNvSpPr txBox="1"/>
          <p:nvPr/>
        </p:nvSpPr>
        <p:spPr>
          <a:xfrm>
            <a:off x="2438400" y="3324992"/>
            <a:ext cx="13335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Raleway" pitchFamily="2" charset="0"/>
              </a:rPr>
              <a:t>Be able to visually identify types of water pollution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latin typeface="Raleway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Raleway" pitchFamily="2" charset="0"/>
              </a:rPr>
              <a:t>Understand where different pollutions come from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latin typeface="Raleway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Raleway" pitchFamily="2" charset="0"/>
              </a:rPr>
              <a:t>Identify prevention methods to protect a rivers’ health</a:t>
            </a:r>
          </a:p>
        </p:txBody>
      </p:sp>
      <p:sp>
        <p:nvSpPr>
          <p:cNvPr id="10" name="TextBox 27">
            <a:extLst>
              <a:ext uri="{FF2B5EF4-FFF2-40B4-BE49-F238E27FC236}">
                <a16:creationId xmlns:a16="http://schemas.microsoft.com/office/drawing/2014/main" id="{0F124F25-C424-336D-6FE1-E929DEF2FA8A}"/>
              </a:ext>
            </a:extLst>
          </p:cNvPr>
          <p:cNvSpPr txBox="1"/>
          <p:nvPr/>
        </p:nvSpPr>
        <p:spPr>
          <a:xfrm>
            <a:off x="1524000" y="1406712"/>
            <a:ext cx="12819349" cy="852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GB" sz="5400" b="1" dirty="0"/>
              <a:t>BY THE END OF THIS WORKSHOP, WE WILL...</a:t>
            </a: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1FA10350-D3CA-2B95-196B-26921EF10070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4" name="Group 13">
              <a:extLst>
                <a:ext uri="{FF2B5EF4-FFF2-40B4-BE49-F238E27FC236}">
                  <a16:creationId xmlns:a16="http://schemas.microsoft.com/office/drawing/2014/main" id="{2BAFC26E-9E6A-866D-16D7-DD4D7F128CE5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8483B051-2880-F187-09E9-D87B134178E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15">
                <a:extLst>
                  <a:ext uri="{FF2B5EF4-FFF2-40B4-BE49-F238E27FC236}">
                    <a16:creationId xmlns:a16="http://schemas.microsoft.com/office/drawing/2014/main" id="{C1175CB0-8679-C1F1-2437-3E49BD9A01ED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7DB1DA98-648A-AB40-B907-CC0BC87E6FEE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6B7E07A5-8229-8100-6420-8047D35B162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4D37229B-D554-B603-7680-3B412A51597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2" name="Group 19">
              <a:extLst>
                <a:ext uri="{FF2B5EF4-FFF2-40B4-BE49-F238E27FC236}">
                  <a16:creationId xmlns:a16="http://schemas.microsoft.com/office/drawing/2014/main" id="{309A2301-17EC-E99E-E767-4D9B23A5963F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5" name="Freeform 20">
                <a:extLst>
                  <a:ext uri="{FF2B5EF4-FFF2-40B4-BE49-F238E27FC236}">
                    <a16:creationId xmlns:a16="http://schemas.microsoft.com/office/drawing/2014/main" id="{28B8E58B-AE99-7589-32B6-867B4D65301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21">
                <a:extLst>
                  <a:ext uri="{FF2B5EF4-FFF2-40B4-BE49-F238E27FC236}">
                    <a16:creationId xmlns:a16="http://schemas.microsoft.com/office/drawing/2014/main" id="{1AEF61A1-3466-93FC-2F60-D567351D425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3" name="Freeform 22">
              <a:extLst>
                <a:ext uri="{FF2B5EF4-FFF2-40B4-BE49-F238E27FC236}">
                  <a16:creationId xmlns:a16="http://schemas.microsoft.com/office/drawing/2014/main" id="{2344DA20-5454-4E55-4357-5ABC863B663C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23">
              <a:extLst>
                <a:ext uri="{FF2B5EF4-FFF2-40B4-BE49-F238E27FC236}">
                  <a16:creationId xmlns:a16="http://schemas.microsoft.com/office/drawing/2014/main" id="{2AF3456A-CB5F-E06A-02F8-C02F337B1F3D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8849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2115800">
                <a:moveTo>
                  <a:pt x="0" y="0"/>
                </a:moveTo>
                <a:lnTo>
                  <a:pt x="18288000" y="0"/>
                </a:lnTo>
                <a:lnTo>
                  <a:pt x="18288000" y="12115800"/>
                </a:lnTo>
                <a:lnTo>
                  <a:pt x="0" y="12115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7777"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F3A7FB8-9992-59CA-9A8F-6F01EBA15E04}"/>
              </a:ext>
            </a:extLst>
          </p:cNvPr>
          <p:cNvSpPr/>
          <p:nvPr/>
        </p:nvSpPr>
        <p:spPr>
          <a:xfrm>
            <a:off x="479195" y="308622"/>
            <a:ext cx="6912205" cy="8724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26">
            <a:extLst>
              <a:ext uri="{FF2B5EF4-FFF2-40B4-BE49-F238E27FC236}">
                <a16:creationId xmlns:a16="http://schemas.microsoft.com/office/drawing/2014/main" id="{A946B01F-A338-E5FD-A9B3-92EA304069AA}"/>
              </a:ext>
            </a:extLst>
          </p:cNvPr>
          <p:cNvSpPr txBox="1"/>
          <p:nvPr/>
        </p:nvSpPr>
        <p:spPr>
          <a:xfrm>
            <a:off x="668051" y="337101"/>
            <a:ext cx="980820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Is this a healthy river?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310753" cy="10287000"/>
          </a:xfrm>
          <a:custGeom>
            <a:avLst/>
            <a:gdLst/>
            <a:ahLst/>
            <a:cxnLst/>
            <a:rect l="l" t="t" r="r" b="b"/>
            <a:pathLst>
              <a:path w="18310753" h="12748862">
                <a:moveTo>
                  <a:pt x="0" y="0"/>
                </a:moveTo>
                <a:lnTo>
                  <a:pt x="18310753" y="0"/>
                </a:lnTo>
                <a:lnTo>
                  <a:pt x="18310753" y="12748862"/>
                </a:lnTo>
                <a:lnTo>
                  <a:pt x="0" y="12748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3932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9144000" y="1452111"/>
            <a:ext cx="6338594" cy="3803156"/>
          </a:xfrm>
          <a:custGeom>
            <a:avLst/>
            <a:gdLst/>
            <a:ahLst/>
            <a:cxnLst/>
            <a:rect l="l" t="t" r="r" b="b"/>
            <a:pathLst>
              <a:path w="6338594" h="3803156">
                <a:moveTo>
                  <a:pt x="0" y="0"/>
                </a:moveTo>
                <a:lnTo>
                  <a:pt x="6338594" y="0"/>
                </a:lnTo>
                <a:lnTo>
                  <a:pt x="6338594" y="3803157"/>
                </a:lnTo>
                <a:lnTo>
                  <a:pt x="0" y="38031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D95FC53-A98B-2386-2FFB-59FD31D6B1C4}"/>
              </a:ext>
            </a:extLst>
          </p:cNvPr>
          <p:cNvSpPr/>
          <p:nvPr/>
        </p:nvSpPr>
        <p:spPr>
          <a:xfrm>
            <a:off x="479195" y="308622"/>
            <a:ext cx="6912205" cy="8724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6">
            <a:extLst>
              <a:ext uri="{FF2B5EF4-FFF2-40B4-BE49-F238E27FC236}">
                <a16:creationId xmlns:a16="http://schemas.microsoft.com/office/drawing/2014/main" id="{4205CC3A-FC10-7B1C-8B58-80024F9C1496}"/>
              </a:ext>
            </a:extLst>
          </p:cNvPr>
          <p:cNvSpPr txBox="1"/>
          <p:nvPr/>
        </p:nvSpPr>
        <p:spPr>
          <a:xfrm>
            <a:off x="668051" y="337101"/>
            <a:ext cx="980820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Is this a healthy river?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6565389" y="-119836"/>
            <a:ext cx="14866909" cy="10406836"/>
          </a:xfrm>
          <a:custGeom>
            <a:avLst/>
            <a:gdLst/>
            <a:ahLst/>
            <a:cxnLst/>
            <a:rect l="l" t="t" r="r" b="b"/>
            <a:pathLst>
              <a:path w="14866909" h="10406836">
                <a:moveTo>
                  <a:pt x="0" y="0"/>
                </a:moveTo>
                <a:lnTo>
                  <a:pt x="14866909" y="0"/>
                </a:lnTo>
                <a:lnTo>
                  <a:pt x="14866909" y="10406836"/>
                </a:lnTo>
                <a:lnTo>
                  <a:pt x="0" y="104068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0" y="-119836"/>
            <a:ext cx="7924800" cy="10406836"/>
          </a:xfrm>
          <a:custGeom>
            <a:avLst/>
            <a:gdLst/>
            <a:ahLst/>
            <a:cxnLst/>
            <a:rect l="l" t="t" r="r" b="b"/>
            <a:pathLst>
              <a:path w="7715250" h="1028700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5" name="Group 15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1E22BE0-BEBB-47AF-4958-3536B55965DA}"/>
              </a:ext>
            </a:extLst>
          </p:cNvPr>
          <p:cNvSpPr/>
          <p:nvPr/>
        </p:nvSpPr>
        <p:spPr>
          <a:xfrm>
            <a:off x="479195" y="308622"/>
            <a:ext cx="6912205" cy="8724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6">
            <a:extLst>
              <a:ext uri="{FF2B5EF4-FFF2-40B4-BE49-F238E27FC236}">
                <a16:creationId xmlns:a16="http://schemas.microsoft.com/office/drawing/2014/main" id="{F2484DBC-1C4F-48AE-A0DE-7F4D4CFDD991}"/>
              </a:ext>
            </a:extLst>
          </p:cNvPr>
          <p:cNvSpPr txBox="1"/>
          <p:nvPr/>
        </p:nvSpPr>
        <p:spPr>
          <a:xfrm>
            <a:off x="668051" y="337101"/>
            <a:ext cx="980820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Is this a healthy river?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2687300">
                <a:moveTo>
                  <a:pt x="0" y="0"/>
                </a:moveTo>
                <a:lnTo>
                  <a:pt x="18288000" y="0"/>
                </a:lnTo>
                <a:lnTo>
                  <a:pt x="18288000" y="12687300"/>
                </a:lnTo>
                <a:lnTo>
                  <a:pt x="0" y="12687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333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0A88ADF-D20E-1B76-BC6E-6AC44D568F85}"/>
              </a:ext>
            </a:extLst>
          </p:cNvPr>
          <p:cNvSpPr/>
          <p:nvPr/>
        </p:nvSpPr>
        <p:spPr>
          <a:xfrm>
            <a:off x="479195" y="308622"/>
            <a:ext cx="6912205" cy="8724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6"/>
          <p:cNvSpPr txBox="1"/>
          <p:nvPr/>
        </p:nvSpPr>
        <p:spPr>
          <a:xfrm>
            <a:off x="668051" y="337101"/>
            <a:ext cx="980820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Is this a healthy river?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3716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333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7720EFD-E9DE-186E-2348-904D8B09E7EA}"/>
              </a:ext>
            </a:extLst>
          </p:cNvPr>
          <p:cNvSpPr/>
          <p:nvPr/>
        </p:nvSpPr>
        <p:spPr>
          <a:xfrm>
            <a:off x="479195" y="308622"/>
            <a:ext cx="6912205" cy="8724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6">
            <a:extLst>
              <a:ext uri="{FF2B5EF4-FFF2-40B4-BE49-F238E27FC236}">
                <a16:creationId xmlns:a16="http://schemas.microsoft.com/office/drawing/2014/main" id="{A616CC27-2F92-9272-CDD8-0611DF3D0F78}"/>
              </a:ext>
            </a:extLst>
          </p:cNvPr>
          <p:cNvSpPr txBox="1"/>
          <p:nvPr/>
        </p:nvSpPr>
        <p:spPr>
          <a:xfrm>
            <a:off x="668051" y="337101"/>
            <a:ext cx="980820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Is this a healthy river?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397276" cy="10440454"/>
          </a:xfrm>
          <a:custGeom>
            <a:avLst/>
            <a:gdLst/>
            <a:ahLst/>
            <a:cxnLst/>
            <a:rect l="l" t="t" r="r" b="b"/>
            <a:pathLst>
              <a:path w="18397276" h="10440454">
                <a:moveTo>
                  <a:pt x="0" y="0"/>
                </a:moveTo>
                <a:lnTo>
                  <a:pt x="18397276" y="0"/>
                </a:lnTo>
                <a:lnTo>
                  <a:pt x="18397276" y="10440454"/>
                </a:lnTo>
                <a:lnTo>
                  <a:pt x="0" y="104404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C3BF019-DBD7-7852-AFDB-3CB4D230C8A1}"/>
              </a:ext>
            </a:extLst>
          </p:cNvPr>
          <p:cNvSpPr/>
          <p:nvPr/>
        </p:nvSpPr>
        <p:spPr>
          <a:xfrm>
            <a:off x="479195" y="308622"/>
            <a:ext cx="6912205" cy="8724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6">
            <a:extLst>
              <a:ext uri="{FF2B5EF4-FFF2-40B4-BE49-F238E27FC236}">
                <a16:creationId xmlns:a16="http://schemas.microsoft.com/office/drawing/2014/main" id="{1DBE915A-35BA-CE12-3F54-D86655137C8F}"/>
              </a:ext>
            </a:extLst>
          </p:cNvPr>
          <p:cNvSpPr txBox="1"/>
          <p:nvPr/>
        </p:nvSpPr>
        <p:spPr>
          <a:xfrm>
            <a:off x="668051" y="337101"/>
            <a:ext cx="980820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Is this a healthy river?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347175" cy="10287000"/>
          </a:xfrm>
          <a:custGeom>
            <a:avLst/>
            <a:gdLst/>
            <a:ahLst/>
            <a:cxnLst/>
            <a:rect l="l" t="t" r="r" b="b"/>
            <a:pathLst>
              <a:path w="18347175" h="12636617">
                <a:moveTo>
                  <a:pt x="0" y="0"/>
                </a:moveTo>
                <a:lnTo>
                  <a:pt x="18347175" y="0"/>
                </a:lnTo>
                <a:lnTo>
                  <a:pt x="18347175" y="12636617"/>
                </a:lnTo>
                <a:lnTo>
                  <a:pt x="0" y="12636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311" b="-6530"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A14174A-1C2D-DE6D-608C-471395FC5E49}"/>
              </a:ext>
            </a:extLst>
          </p:cNvPr>
          <p:cNvSpPr/>
          <p:nvPr/>
        </p:nvSpPr>
        <p:spPr>
          <a:xfrm>
            <a:off x="479195" y="308622"/>
            <a:ext cx="6912205" cy="8724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6">
            <a:extLst>
              <a:ext uri="{FF2B5EF4-FFF2-40B4-BE49-F238E27FC236}">
                <a16:creationId xmlns:a16="http://schemas.microsoft.com/office/drawing/2014/main" id="{4A692835-2041-38B7-014D-51B81575485D}"/>
              </a:ext>
            </a:extLst>
          </p:cNvPr>
          <p:cNvSpPr txBox="1"/>
          <p:nvPr/>
        </p:nvSpPr>
        <p:spPr>
          <a:xfrm>
            <a:off x="668051" y="337101"/>
            <a:ext cx="980820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E4153"/>
                </a:solidFill>
                <a:latin typeface="Raleway Bold"/>
                <a:ea typeface="Raleway Bold"/>
                <a:cs typeface="Raleway Bold"/>
                <a:sym typeface="Raleway Bold"/>
              </a:rPr>
              <a:t>Is this a healthy river?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259</Words>
  <Application>Microsoft Office PowerPoint</Application>
  <PresentationFormat>Custom</PresentationFormat>
  <Paragraphs>60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Raleway</vt:lpstr>
      <vt:lpstr>Raleway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Taith Afon - Slides</dc:title>
  <cp:lastModifiedBy>Emma Withers</cp:lastModifiedBy>
  <cp:revision>1</cp:revision>
  <dcterms:created xsi:type="dcterms:W3CDTF">2006-08-16T00:00:00Z</dcterms:created>
  <dcterms:modified xsi:type="dcterms:W3CDTF">2026-02-12T11:37:53Z</dcterms:modified>
  <dc:identifier>DAG2sT88vVI</dc:identifier>
</cp:coreProperties>
</file>